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5" descr=""/>
          <p:cNvPicPr/>
          <p:nvPr/>
        </p:nvPicPr>
        <p:blipFill>
          <a:blip r:embed="rId1"/>
          <a:stretch/>
        </p:blipFill>
        <p:spPr>
          <a:xfrm>
            <a:off x="4714920" y="2714760"/>
            <a:ext cx="3523680" cy="3771360"/>
          </a:xfrm>
          <a:prstGeom prst="rect">
            <a:avLst/>
          </a:prstGeom>
          <a:ln w="0">
            <a:noFill/>
          </a:ln>
        </p:spPr>
      </p:pic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14240" y="213840"/>
            <a:ext cx="7772040" cy="91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2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br/>
            <a:r>
              <a:rPr b="0" i="1" lang="en-AU" sz="2200" spc="-1" strike="noStrike">
                <a:solidFill>
                  <a:srgbClr val="000000"/>
                </a:solidFill>
                <a:latin typeface="Calibri"/>
              </a:rPr>
              <a:t>by Mark Kelly</a:t>
            </a:r>
            <a:br/>
            <a:r>
              <a:rPr b="0" i="1" lang="en-AU" sz="2200" spc="-1" strike="noStrike">
                <a:solidFill>
                  <a:srgbClr val="000000"/>
                </a:solidFill>
                <a:latin typeface="Calibri"/>
              </a:rPr>
              <a:t>vcedata.com</a:t>
            </a:r>
            <a:br/>
            <a:r>
              <a:rPr b="0" i="1" lang="en-AU" sz="22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2200" spc="-1" strike="noStrike">
              <a:latin typeface="Arial"/>
            </a:endParaRPr>
          </a:p>
        </p:txBody>
      </p:sp>
      <p:sp>
        <p:nvSpPr>
          <p:cNvPr id="40" name="Title 1"/>
          <p:cNvSpPr/>
          <p:nvPr/>
        </p:nvSpPr>
        <p:spPr>
          <a:xfrm>
            <a:off x="540000" y="2268000"/>
            <a:ext cx="7772040" cy="1142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700" spc="-1" strike="noStrike">
                <a:solidFill>
                  <a:srgbClr val="c9211e"/>
                </a:solidFill>
                <a:latin typeface="Calibri"/>
                <a:ea typeface="DejaVu Sans"/>
              </a:rPr>
              <a:t>Project Management </a:t>
            </a:r>
            <a:endParaRPr b="0" lang="en-AU" sz="4700" spc="-1" strike="noStrike"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700" spc="-1" strike="noStrike">
                <a:solidFill>
                  <a:srgbClr val="c9211e"/>
                </a:solidFill>
                <a:latin typeface="Calibri"/>
                <a:ea typeface="DejaVu Sans"/>
              </a:rPr>
              <a:t> </a:t>
            </a:r>
            <a:endParaRPr b="0" lang="en-AU" sz="4700" spc="-1" strike="noStrike"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700" spc="-1" strike="noStrike">
                <a:solidFill>
                  <a:srgbClr val="c9211e"/>
                </a:solidFill>
                <a:latin typeface="Calibri"/>
                <a:ea typeface="DejaVu Sans"/>
              </a:rPr>
              <a:t>Overview</a:t>
            </a:r>
            <a:endParaRPr b="0" lang="en-AU" sz="4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Sample WBS</a:t>
            </a:r>
            <a:endParaRPr b="0" lang="en-AU" sz="4400" spc="-1" strike="noStrike"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428840" y="1428840"/>
          <a:ext cx="6095520" cy="4029840"/>
        </p:xfrm>
        <a:graphic>
          <a:graphicData uri="http://schemas.openxmlformats.org/drawingml/2006/table">
            <a:tbl>
              <a:tblPr/>
              <a:tblGrid>
                <a:gridCol w="3047760"/>
                <a:gridCol w="3048120"/>
              </a:tblGrid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WBS number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Task Description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84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initiation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1.1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Draft project plan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84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Analysis phase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Plan user interviews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</a:t>
                      </a: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Schedule users interviews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84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Examination and test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Design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84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Test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Implementation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  <a:tr h="366120"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7.0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  <a:tc>
                  <a:txBody>
                    <a:bodyPr lIns="90000" rIns="900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AU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Post implementation review</a:t>
                      </a:r>
                      <a:endParaRPr b="0" lang="en-AU" sz="1800" spc="-1" strike="noStrike">
                        <a:latin typeface="Arial"/>
                      </a:endParaRPr>
                    </a:p>
                  </a:txBody>
                  <a:tcPr anchor="ctr" marL="90000" marR="90000">
                    <a:noFill/>
                  </a:tcPr>
                </a:tc>
              </a:tr>
            </a:tbl>
          </a:graphicData>
        </a:graphic>
      </p:graphicFrame>
      <p:sp>
        <p:nvSpPr>
          <p:cNvPr id="63" name="TextBox 4"/>
          <p:cNvSpPr/>
          <p:nvPr/>
        </p:nvSpPr>
        <p:spPr>
          <a:xfrm>
            <a:off x="714240" y="5643720"/>
            <a:ext cx="7858080" cy="916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558ed5"/>
                </a:solidFill>
                <a:latin typeface="Arial"/>
                <a:ea typeface="DejaVu Sans"/>
              </a:rPr>
              <a:t>Note how large tasks (e.g. 1 and 2) can be subdivided into subtasks (e.g. 2.1, 2.2).  Later, large tasks can be collapsed or expanded to hide or show their subtasks.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7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ff0000"/>
                </a:solidFill>
                <a:latin typeface="Calibri"/>
              </a:rPr>
              <a:t>scheduling</a:t>
            </a: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 tasks, resources, people and time</a:t>
            </a:r>
            <a:br/>
            <a:endParaRPr b="0" lang="en-AU" sz="4400" spc="-1" strike="noStrike"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57200" y="1844280"/>
            <a:ext cx="8229240" cy="42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Gantt chart (you need to know this in 2022)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PERT chart*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Critical Path Management Software*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* You do not need to know how to use these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7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ff0000"/>
                </a:solidFill>
                <a:latin typeface="Calibri"/>
              </a:rPr>
              <a:t>monitoring</a:t>
            </a: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 tasks, resources, people and time</a:t>
            </a:r>
            <a:br/>
            <a:endParaRPr b="0" lang="en-AU" sz="4400" spc="-1" strike="noStrike"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57200" y="1844280"/>
            <a:ext cx="8229240" cy="42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Gantt and PERT chart are modified as necessary as the project proceeds so they accurately reflect real events and progress.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Milestones are major progress landmarks.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Milestones tell you whether the project is running on time.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Gantt, PERT Charts …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85840" y="1483920"/>
            <a:ext cx="8571960" cy="425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8000"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Plan necessary tasks in advance.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Monitor progress of a project.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Are used to make predictions.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PERT clearly shows where potential bottlenecks or wasted time/resources are likely.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Gantt clearly shows task dependencies and timing</a:t>
            </a:r>
            <a:endParaRPr b="0" lang="en-AU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457200" y="1599840"/>
            <a:ext cx="8229240" cy="16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0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by Mark Kelly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vcedata.com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  <p:sp>
        <p:nvSpPr>
          <p:cNvPr id="71" name="TextBox 3"/>
          <p:cNvSpPr/>
          <p:nvPr/>
        </p:nvSpPr>
        <p:spPr>
          <a:xfrm>
            <a:off x="428760" y="3500280"/>
            <a:ext cx="8357760" cy="1465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Arial"/>
              </a:rPr>
              <a:t>These slideshows may be freely used, modified or distributed by teachers and students anywhere on the planet (but not elsewhere).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Arial"/>
              </a:rPr>
              <a:t>They may NOT be sold. 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Arial"/>
              </a:rPr>
              <a:t>They must NOT be redistributed if you modify them.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Project management overview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identifying tasks, resources, people and time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scheduling tasks, resources, people and time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monitoring tasks, resources, people and time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Project?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A series of tasks worked on by several people within </a:t>
            </a:r>
            <a:r>
              <a:rPr b="1" lang="en-AU" sz="3600" spc="-1" strike="noStrike">
                <a:solidFill>
                  <a:srgbClr val="000000"/>
                </a:solidFill>
                <a:latin typeface="Calibri"/>
              </a:rPr>
              <a:t>constraints</a:t>
            </a: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 of time, money and resources, to achieve a significant goal.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Projects are ‘one-off’, unique events – they’re not carried out as a matter of habit (e.g. printing pay cheques)</a:t>
            </a:r>
            <a:endParaRPr b="0" lang="en-AU" sz="3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Typically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57200" y="1600200"/>
            <a:ext cx="8229240" cy="38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Calibri"/>
              </a:rPr>
              <a:t>Projects are large, exensive, time-consuming, resource-hogging, disruptive undertakings.</a:t>
            </a:r>
            <a:endParaRPr b="0" lang="en-AU" sz="40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Calibri"/>
              </a:rPr>
              <a:t>Big risks of loss, waste or damage if projects are mishandled.</a:t>
            </a:r>
            <a:endParaRPr b="0" lang="en-AU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Project Manager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Projects need to be managed</a:t>
            </a:r>
            <a:endParaRPr b="0" lang="en-AU" sz="36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Project Manager organises money, time and resources (equipment, personnel) to ensure project tasks start and finish on time and are not wasteful. </a:t>
            </a:r>
            <a:endParaRPr b="0" lang="en-AU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Projects should finish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Calibri"/>
              </a:rPr>
              <a:t>On time</a:t>
            </a:r>
            <a:endParaRPr b="0" lang="en-AU" sz="40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000" spc="-1" strike="noStrike">
                <a:solidFill>
                  <a:srgbClr val="000000"/>
                </a:solidFill>
                <a:latin typeface="Calibri"/>
              </a:rPr>
              <a:t>Within budget</a:t>
            </a:r>
            <a:endParaRPr b="0" lang="en-AU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Project Management Tools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1501560"/>
            <a:ext cx="8229240" cy="171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Gantt chart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PERT chart </a:t>
            </a:r>
            <a:r>
              <a:rPr b="0" lang="en-AU" sz="3200" spc="-1" strike="noStrike">
                <a:solidFill>
                  <a:srgbClr val="ff0000"/>
                </a:solidFill>
                <a:latin typeface="Calibri"/>
              </a:rPr>
              <a:t>(not examinable)</a:t>
            </a:r>
            <a:endParaRPr b="0" lang="en-AU" sz="3200" spc="-1" strike="noStrike">
              <a:latin typeface="Arial"/>
            </a:endParaRPr>
          </a:p>
        </p:txBody>
      </p:sp>
      <p:pic>
        <p:nvPicPr>
          <p:cNvPr id="53" name="Picture 2" descr="D:\sites\mckinnon\vceit\ganttpert\gantt-tute\gantt.gif"/>
          <p:cNvPicPr/>
          <p:nvPr/>
        </p:nvPicPr>
        <p:blipFill>
          <a:blip r:embed="rId1"/>
          <a:stretch/>
        </p:blipFill>
        <p:spPr>
          <a:xfrm>
            <a:off x="285840" y="4214880"/>
            <a:ext cx="4357080" cy="1701360"/>
          </a:xfrm>
          <a:prstGeom prst="rect">
            <a:avLst/>
          </a:prstGeom>
          <a:ln w="0">
            <a:noFill/>
          </a:ln>
        </p:spPr>
      </p:pic>
      <p:pic>
        <p:nvPicPr>
          <p:cNvPr id="54" name="Picture 3" descr="D:\sites\mckinnon\vceit\ganttpert\buffalo\buffalo-pert.gif"/>
          <p:cNvPicPr/>
          <p:nvPr/>
        </p:nvPicPr>
        <p:blipFill>
          <a:blip r:embed="rId2"/>
          <a:stretch/>
        </p:blipFill>
        <p:spPr>
          <a:xfrm>
            <a:off x="4692600" y="4572000"/>
            <a:ext cx="4379760" cy="1093320"/>
          </a:xfrm>
          <a:prstGeom prst="rect">
            <a:avLst/>
          </a:prstGeom>
          <a:ln w="0">
            <a:noFill/>
          </a:ln>
        </p:spPr>
      </p:pic>
      <p:sp>
        <p:nvSpPr>
          <p:cNvPr id="55" name="Rectangle 5"/>
          <p:cNvSpPr/>
          <p:nvPr/>
        </p:nvSpPr>
        <p:spPr>
          <a:xfrm>
            <a:off x="2007000" y="6000840"/>
            <a:ext cx="131112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Arial"/>
              </a:rPr>
              <a:t>Gantt chart</a:t>
            </a:r>
            <a:endParaRPr b="0" lang="en-AU" sz="1800" spc="-1" strike="noStrike">
              <a:latin typeface="Arial"/>
            </a:endParaRPr>
          </a:p>
        </p:txBody>
      </p:sp>
      <p:sp>
        <p:nvSpPr>
          <p:cNvPr id="56" name="Rectangle 6"/>
          <p:cNvSpPr/>
          <p:nvPr/>
        </p:nvSpPr>
        <p:spPr>
          <a:xfrm>
            <a:off x="6221520" y="5929200"/>
            <a:ext cx="135468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Arial"/>
              </a:rPr>
              <a:t>PERT chart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WBS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56840" y="1599840"/>
            <a:ext cx="7829280" cy="32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 </a:t>
            </a:r>
            <a:r>
              <a:rPr b="0" lang="en-AU" sz="3200" spc="-1" strike="noStrike">
                <a:solidFill>
                  <a:srgbClr val="ff0000"/>
                </a:solidFill>
                <a:latin typeface="Calibri"/>
              </a:rPr>
              <a:t>W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ork </a:t>
            </a:r>
            <a:r>
              <a:rPr b="0" lang="en-AU" sz="3200" spc="-1" strike="noStrike">
                <a:solidFill>
                  <a:srgbClr val="ff0000"/>
                </a:solidFill>
                <a:latin typeface="Calibri"/>
              </a:rPr>
              <a:t>B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reakdown </a:t>
            </a:r>
            <a:r>
              <a:rPr b="0" lang="en-AU" sz="3200" spc="-1" strike="noStrike">
                <a:solidFill>
                  <a:srgbClr val="ff0000"/>
                </a:solidFill>
                <a:latin typeface="Calibri"/>
              </a:rPr>
              <a:t>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tructure is a good way of beginning a Gantt (or PERT) chart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In a WBS all the tasks (and subtasks) in the project are identified and put in order of execution.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Ensures necessary jobs are not forgotten!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7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ff0000"/>
                </a:solidFill>
                <a:latin typeface="Calibri"/>
              </a:rPr>
              <a:t>identifying</a:t>
            </a: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 tasks, resources, people and time</a:t>
            </a:r>
            <a:br/>
            <a:endParaRPr b="0" lang="en-AU" sz="4400" spc="-1" strike="noStrike"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1844280"/>
            <a:ext cx="8229240" cy="42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WBS – work breakdown structure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List the tasks and subtasks that need to be done from start to finish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Don’t leave things out!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LibreOffice/7.2.2.2$Windows_X86_64 LibreOffice_project/02b2acce88a210515b4a5bb2e46cbfb63fe97d56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2009-02-06T14:31:51Z</dcterms:created>
  <dc:creator>kel</dc:creator>
  <dc:description/>
  <dc:language>en-AU</dc:language>
  <cp:lastModifiedBy>Mark Kelly</cp:lastModifiedBy>
  <dcterms:modified xsi:type="dcterms:W3CDTF">2022-01-25T09:38:41Z</dcterms:modified>
  <cp:revision>20</cp:revision>
  <dc:subject/>
  <dc:title>IT Applications Theory Slideshows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