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5.gif" ContentType="image/gif"/>
  <Override PartName="/ppt/media/image3.gif" ContentType="image/gif"/>
  <Override PartName="/ppt/media/image8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gif" ContentType="image/gi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gif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gif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49440" y="1800000"/>
            <a:ext cx="9070560" cy="89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ff3333"/>
                </a:solidFill>
                <a:latin typeface="Calibri"/>
              </a:rPr>
              <a:t>DISASTER RECOVERY PLANS</a:t>
            </a:r>
            <a:br/>
            <a:r>
              <a:rPr b="0" lang="en-AU" sz="1600" spc="-1" strike="noStrike">
                <a:solidFill>
                  <a:srgbClr val="ff3333"/>
                </a:solidFill>
                <a:latin typeface="Calibri"/>
              </a:rPr>
              <a:t>v1.0 – 2022-02-25 @ 12:51</a:t>
            </a:r>
            <a:endParaRPr b="0" lang="en-AU" sz="1600" spc="-1" strike="noStrike">
              <a:solidFill>
                <a:srgbClr val="ff3333"/>
              </a:solidFill>
              <a:latin typeface="Arial"/>
            </a:endParaRPr>
          </a:p>
        </p:txBody>
      </p:sp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4015440" y="148320"/>
            <a:ext cx="2284560" cy="684360"/>
          </a:xfrm>
          <a:prstGeom prst="rect">
            <a:avLst/>
          </a:prstGeom>
          <a:ln w="0">
            <a:noFill/>
          </a:ln>
        </p:spPr>
      </p:pic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4285080" y="833760"/>
            <a:ext cx="1694160" cy="246240"/>
          </a:xfrm>
          <a:prstGeom prst="rect">
            <a:avLst/>
          </a:prstGeom>
          <a:ln w="0"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>
            <a:off x="7328520" y="2520000"/>
            <a:ext cx="2571480" cy="285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10800"/>
            <a:ext cx="9070560" cy="81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What may be in a DRP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1008000" y="901080"/>
            <a:ext cx="7199640" cy="4660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AU" sz="2400" spc="-1" strike="noStrike">
                <a:latin typeface="Arial"/>
              </a:rPr>
              <a:t>Contact information:</a:t>
            </a:r>
            <a:endParaRPr b="0" lang="en-AU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000" spc="-1" strike="noStrike">
                <a:latin typeface="Arial"/>
              </a:rPr>
              <a:t>The higher-level manager’s contact information so they can be notified and offer support</a:t>
            </a:r>
            <a:endParaRPr b="0" lang="en-AU" sz="20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000" spc="-1" strike="noStrike">
                <a:latin typeface="Arial"/>
              </a:rPr>
              <a:t>Insurance company name and phone number, policy number</a:t>
            </a:r>
            <a:endParaRPr b="0" lang="en-AU" sz="20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000" spc="-1" strike="noStrike">
                <a:latin typeface="Arial"/>
              </a:rPr>
              <a:t>Clients and partners – who need to be notified that business will be disrupted</a:t>
            </a:r>
            <a:endParaRPr b="0" lang="en-AU" sz="20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000" spc="-1" strike="noStrike">
                <a:latin typeface="Arial"/>
              </a:rPr>
              <a:t>Numbers for local police, SES, fire brigade, ambulance, power company, your hardware/software suppliers etc</a:t>
            </a:r>
            <a:endParaRPr b="0" lang="en-AU" sz="20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Have an inventory of your hardware/software makes/models/versions so replacements can be obtained quickly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A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10800"/>
            <a:ext cx="9070560" cy="81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What may be in a DRP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36000" y="901080"/>
            <a:ext cx="7199640" cy="4103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AU" sz="2800" spc="-1" strike="noStrike">
                <a:latin typeface="Arial"/>
              </a:rPr>
              <a:t>Action checklists:</a:t>
            </a:r>
            <a:endParaRPr b="0" lang="en-AU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1800" spc="-1" strike="noStrike">
                <a:latin typeface="Arial"/>
              </a:rPr>
              <a:t>an evacuation plan</a:t>
            </a:r>
            <a:endParaRPr b="0" lang="en-AU" sz="1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1800" spc="-1" strike="noStrike">
                <a:latin typeface="Arial"/>
              </a:rPr>
              <a:t>step-by-step instructions on what to do in different disasters</a:t>
            </a:r>
            <a:endParaRPr b="0" lang="en-AU" sz="1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1800" spc="-1" strike="noStrike">
                <a:latin typeface="Arial"/>
              </a:rPr>
              <a:t>include contingency plans – what to do if Plan A fails (e.g. If the lifts are out, use the southern stairs)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AU" sz="1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1800" spc="-1" strike="noStrike">
                <a:latin typeface="Arial"/>
              </a:rPr>
              <a:t>Note: all lists and responses should be ordered by their </a:t>
            </a:r>
            <a:r>
              <a:rPr b="1" lang="en-AU" sz="1800" spc="-1" strike="noStrike">
                <a:latin typeface="Arial"/>
              </a:rPr>
              <a:t>importance</a:t>
            </a:r>
            <a:endParaRPr b="0" lang="en-AU" sz="18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don’t carry out trivial tasks first and not have time left for vital tasks</a:t>
            </a:r>
            <a:endParaRPr b="0" lang="en-AU" sz="18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e.g. grab the data backups FIRST, </a:t>
            </a:r>
            <a:r>
              <a:rPr b="1" lang="en-AU" sz="1800" spc="-1" strike="noStrike">
                <a:latin typeface="Arial"/>
              </a:rPr>
              <a:t>then</a:t>
            </a:r>
            <a:r>
              <a:rPr b="0" lang="en-AU" sz="1800" spc="-1" strike="noStrike">
                <a:latin typeface="Arial"/>
              </a:rPr>
              <a:t> pick up the coffee machine.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7577280" y="3257280"/>
            <a:ext cx="2142360" cy="214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10800"/>
            <a:ext cx="9070560" cy="81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What may be in a DRP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1008000" y="901080"/>
            <a:ext cx="7199640" cy="4215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AU" sz="2800" spc="-1" strike="noStrike">
                <a:latin typeface="Arial"/>
              </a:rPr>
              <a:t>Disaster Recovery Sites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AU" sz="2400" spc="-1" strike="noStrike">
                <a:latin typeface="Arial"/>
              </a:rPr>
              <a:t>If your system will be unusable for some time, do you have an alternative, emergency worksite pre-planned? </a:t>
            </a:r>
            <a:endParaRPr b="0" lang="en-AU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AU" sz="2200" spc="-1" strike="noStrike">
                <a:latin typeface="Arial"/>
              </a:rPr>
              <a:t>Hot sites</a:t>
            </a:r>
            <a:r>
              <a:rPr b="0" lang="en-AU" sz="2200" spc="-1" strike="noStrike">
                <a:latin typeface="Arial"/>
              </a:rPr>
              <a:t> – fully-functional, fully-equipped worksite where operations can soon be up and working</a:t>
            </a:r>
            <a:endParaRPr b="0" lang="en-AU" sz="2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AU" sz="2200" spc="-1" strike="noStrike">
                <a:latin typeface="Arial"/>
              </a:rPr>
              <a:t>Warm sites</a:t>
            </a:r>
            <a:r>
              <a:rPr b="0" lang="en-AU" sz="2200" spc="-1" strike="noStrike">
                <a:latin typeface="Arial"/>
              </a:rPr>
              <a:t> – allows critical systems to be run, without many other usual routine operations</a:t>
            </a:r>
            <a:endParaRPr b="0" lang="en-AU" sz="2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AU" sz="2200" spc="-1" strike="noStrike">
                <a:latin typeface="Arial"/>
              </a:rPr>
              <a:t>Cold sites</a:t>
            </a:r>
            <a:r>
              <a:rPr b="0" lang="en-AU" sz="2200" spc="-1" strike="noStrike">
                <a:latin typeface="Arial"/>
              </a:rPr>
              <a:t> – where critical data can be restored, but time will be needed before most other operations can resume</a:t>
            </a:r>
            <a:endParaRPr b="0" lang="en-A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10800"/>
            <a:ext cx="9070560" cy="81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Maintaining the DRP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1008000" y="901080"/>
            <a:ext cx="7199640" cy="3058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Any plan will become irrelevant over time</a:t>
            </a:r>
            <a:endParaRPr b="0" lang="en-AU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Any DRP info must be </a:t>
            </a:r>
            <a:r>
              <a:rPr b="1" lang="en-AU" sz="2400" spc="-1" strike="noStrike">
                <a:latin typeface="Arial"/>
              </a:rPr>
              <a:t>updated </a:t>
            </a:r>
            <a:r>
              <a:rPr b="0" lang="en-AU" sz="2400" spc="-1" strike="noStrike">
                <a:latin typeface="Arial"/>
              </a:rPr>
              <a:t>as times change</a:t>
            </a:r>
            <a:endParaRPr b="0" lang="en-AU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400" spc="-1" strike="noStrike">
                <a:latin typeface="Arial"/>
              </a:rPr>
              <a:t>roles, responsibilities</a:t>
            </a:r>
            <a:endParaRPr b="0" lang="en-AU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400" spc="-1" strike="noStrike">
                <a:latin typeface="Arial"/>
              </a:rPr>
              <a:t>staff lists and emergency contacts</a:t>
            </a:r>
            <a:endParaRPr b="0" lang="en-AU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400" spc="-1" strike="noStrike">
                <a:latin typeface="Arial"/>
              </a:rPr>
              <a:t>equipment inventory and configurations</a:t>
            </a:r>
            <a:endParaRPr b="0" lang="en-AU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400" spc="-1" strike="noStrike">
                <a:latin typeface="Arial"/>
              </a:rPr>
              <a:t>coffee machine location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10800"/>
            <a:ext cx="9070560" cy="81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Testing the DRP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36000" y="901080"/>
            <a:ext cx="7199640" cy="3058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An untested, unrehearsed DRP is – at best – a mere guess.</a:t>
            </a:r>
            <a:endParaRPr b="0" lang="en-AU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Regular evacuation drills must be scheduled. Include unannounced surprise drills too.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AU" sz="2400" spc="-1" strike="noStrike"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5508360" y="2484000"/>
            <a:ext cx="4571280" cy="322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4458240" y="1656000"/>
            <a:ext cx="5514120" cy="3104280"/>
          </a:xfrm>
          <a:prstGeom prst="rect">
            <a:avLst/>
          </a:prstGeom>
          <a:ln w="0">
            <a:noFill/>
          </a:ln>
        </p:spPr>
      </p:pic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10800"/>
            <a:ext cx="9070560" cy="81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Testing the DRP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-216000" y="901080"/>
            <a:ext cx="4463640" cy="4572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600" spc="-1" strike="noStrike">
                <a:latin typeface="Arial"/>
              </a:rPr>
              <a:t>Practise </a:t>
            </a:r>
            <a:r>
              <a:rPr b="0" i="1" lang="en-AU" sz="2600" spc="-1" strike="noStrike">
                <a:latin typeface="Arial"/>
              </a:rPr>
              <a:t>data recovery</a:t>
            </a:r>
            <a:r>
              <a:rPr b="0" lang="en-AU" sz="2600" spc="-1" strike="noStrike">
                <a:latin typeface="Arial"/>
              </a:rPr>
              <a:t> from backup – </a:t>
            </a:r>
            <a:r>
              <a:rPr b="1" lang="en-AU" sz="2600" spc="-1" strike="noStrike">
                <a:latin typeface="Arial"/>
              </a:rPr>
              <a:t>but not on your real actual working system</a:t>
            </a:r>
            <a:r>
              <a:rPr b="0" lang="en-AU" sz="2600" spc="-1" strike="noStrike">
                <a:latin typeface="Arial"/>
              </a:rPr>
              <a:t>! Set up a similar system </a:t>
            </a:r>
            <a:r>
              <a:rPr b="0" i="1" lang="en-AU" sz="2600" spc="-1" strike="noStrike">
                <a:latin typeface="Arial"/>
              </a:rPr>
              <a:t>elsewhere</a:t>
            </a:r>
            <a:r>
              <a:rPr b="0" lang="en-AU" sz="2600" spc="-1" strike="noStrike">
                <a:latin typeface="Arial"/>
              </a:rPr>
              <a:t> and test the recovery procedures there.</a:t>
            </a:r>
            <a:endParaRPr b="0" lang="en-AU" sz="26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600" spc="-1" strike="noStrike">
                <a:latin typeface="Arial"/>
              </a:rPr>
              <a:t>this will prevent destroying real data, and will avoid disruption to normal ongoing business</a:t>
            </a:r>
            <a:endParaRPr b="0" lang="en-A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10800"/>
            <a:ext cx="9070560" cy="81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Evaluating the DRP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1008000" y="1440000"/>
            <a:ext cx="5831640" cy="3058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After a DRP test, consult participants and determine how well it went</a:t>
            </a:r>
            <a:endParaRPr b="0" lang="en-AU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What worked, and what didn’t?</a:t>
            </a:r>
            <a:endParaRPr b="0" lang="en-AU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Amend the DRP to improve on the successes and repair the failures.</a:t>
            </a:r>
            <a:endParaRPr b="0" lang="en-AU" sz="2400" spc="-1" strike="noStrike"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7200000" y="1320840"/>
            <a:ext cx="2818800" cy="281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"/>
          <p:cNvSpPr/>
          <p:nvPr/>
        </p:nvSpPr>
        <p:spPr>
          <a:xfrm>
            <a:off x="684000" y="1908000"/>
            <a:ext cx="3095640" cy="331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These slideshows may be freely used, modified or distributed by teachers and students anywhere.</a:t>
            </a:r>
            <a:endParaRPr b="0" lang="en-AU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AU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They may </a:t>
            </a:r>
            <a:r>
              <a:rPr b="1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not</a:t>
            </a: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 be sold</a:t>
            </a:r>
            <a:endParaRPr b="0" lang="en-AU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You must </a:t>
            </a:r>
            <a:r>
              <a:rPr b="1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not</a:t>
            </a: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 change or remove their authorship information or copyright notices.</a:t>
            </a:r>
            <a:endParaRPr b="0" lang="en-AU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You must </a:t>
            </a:r>
            <a:r>
              <a:rPr b="1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not</a:t>
            </a: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 redistribute them if you modify them.</a:t>
            </a:r>
            <a:endParaRPr b="0" lang="en-AU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AU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This is not a VCAA publication and does not speak for VCAA.</a:t>
            </a:r>
            <a:r>
              <a:rPr b="0" lang="en-US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 </a:t>
            </a:r>
            <a:endParaRPr b="0" lang="en-AU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Portions (e.g. exam questions, study design extracts, glossary terms) may be copyright </a:t>
            </a:r>
            <a:r>
              <a:rPr b="0" lang="en-AU" sz="1200" spc="-1" strike="noStrike">
                <a:solidFill>
                  <a:srgbClr val="0000cc"/>
                </a:solidFill>
                <a:latin typeface="Calibri Light"/>
                <a:ea typeface="DejaVu Sans"/>
              </a:rPr>
              <a:t>Victorian Curriculum and Assessment Authority and are used with permission for educational purposes.</a:t>
            </a:r>
            <a:endParaRPr b="0" lang="en-AU" sz="1200" spc="-1" strike="noStrike">
              <a:latin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3942720" y="180000"/>
            <a:ext cx="2284560" cy="684360"/>
          </a:xfrm>
          <a:prstGeom prst="rect">
            <a:avLst/>
          </a:prstGeom>
          <a:ln w="0">
            <a:noFill/>
          </a:ln>
        </p:spPr>
      </p:pic>
      <p:pic>
        <p:nvPicPr>
          <p:cNvPr id="121" name="" descr=""/>
          <p:cNvPicPr/>
          <p:nvPr/>
        </p:nvPicPr>
        <p:blipFill>
          <a:blip r:embed="rId2"/>
          <a:stretch/>
        </p:blipFill>
        <p:spPr>
          <a:xfrm>
            <a:off x="4248360" y="865440"/>
            <a:ext cx="1694160" cy="246240"/>
          </a:xfrm>
          <a:prstGeom prst="rect">
            <a:avLst/>
          </a:prstGeom>
          <a:ln w="0">
            <a:noFill/>
          </a:ln>
        </p:spPr>
      </p:pic>
      <p:pic>
        <p:nvPicPr>
          <p:cNvPr id="122" name="" descr=""/>
          <p:cNvPicPr/>
          <p:nvPr/>
        </p:nvPicPr>
        <p:blipFill>
          <a:blip r:embed="rId3"/>
          <a:stretch/>
        </p:blipFill>
        <p:spPr>
          <a:xfrm>
            <a:off x="4320000" y="1359360"/>
            <a:ext cx="5714280" cy="409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10800"/>
            <a:ext cx="9070560" cy="81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After it has all gone wrong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540000" y="927000"/>
            <a:ext cx="7199640" cy="2764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In spite of the best data protection efforts and careful backups, disasters can strike because of</a:t>
            </a:r>
            <a:endParaRPr b="0" lang="en-AU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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fire, lightning, flood, power surge</a:t>
            </a:r>
            <a:endParaRPr b="0" lang="en-AU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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robbery, riot, disgruntled employee, hacking, malware, ransomware,</a:t>
            </a:r>
            <a:endParaRPr b="0" lang="en-AU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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hardware or software failure, </a:t>
            </a:r>
            <a:endParaRPr b="0" lang="en-AU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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human error, incompetent or untrained staff given excessive data access privileges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972000" y="4140000"/>
            <a:ext cx="539964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AU" sz="1800" spc="-1" strike="noStrike">
                <a:solidFill>
                  <a:srgbClr val="ff3333"/>
                </a:solidFill>
                <a:latin typeface="Arial"/>
              </a:rPr>
              <a:t>Which was the most common cause of disaster?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AU" sz="1800" spc="-1" strike="noStrike">
                <a:solidFill>
                  <a:srgbClr val="ff3333"/>
                </a:solidFill>
                <a:latin typeface="Arial"/>
              </a:rPr>
              <a:t>Lay your bets now...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6263640" y="1642680"/>
            <a:ext cx="3276000" cy="2856960"/>
          </a:xfrm>
          <a:prstGeom prst="rect">
            <a:avLst/>
          </a:prstGeom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10800"/>
            <a:ext cx="9070560" cy="81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And the disaster winner is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540000" y="783000"/>
            <a:ext cx="7199640" cy="2986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Wingdings" charset="2"/>
              <a:buChar char=""/>
            </a:pPr>
            <a:r>
              <a:rPr b="1" lang="en-AU" sz="2400" spc="-1" strike="noStrike">
                <a:solidFill>
                  <a:srgbClr val="ff3333"/>
                </a:solidFill>
                <a:latin typeface="Calibri"/>
                <a:ea typeface="Microsoft YaHei"/>
              </a:rPr>
              <a:t>human error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AU" sz="1500" spc="-1" strike="noStrike">
                <a:solidFill>
                  <a:srgbClr val="000000"/>
                </a:solidFill>
                <a:latin typeface="Calibri"/>
                <a:ea typeface="Microsoft YaHei"/>
              </a:rPr>
              <a:t>One study found human error caused nearly half of all IT disasters</a:t>
            </a:r>
            <a:endParaRPr b="0" lang="en-AU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10800"/>
            <a:ext cx="9070560" cy="81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Whatever...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1008000" y="973080"/>
            <a:ext cx="7199640" cy="5717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After an IT disaster, the cause doesn’t really matter.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It’s what you do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next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that counts.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Delays or inaction can cripple or kill an organisation.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Immediate and effective responses must be pre-planned and practised*.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1500" spc="-1" strike="noStrike">
                <a:solidFill>
                  <a:srgbClr val="000000"/>
                </a:solidFill>
                <a:latin typeface="Calibri"/>
                <a:ea typeface="Microsoft YaHei"/>
              </a:rPr>
              <a:t>Practi</a:t>
            </a:r>
            <a:r>
              <a:rPr b="1" lang="en-AU" sz="1500" spc="-1" strike="noStrike">
                <a:solidFill>
                  <a:srgbClr val="000000"/>
                </a:solidFill>
                <a:latin typeface="Calibri"/>
                <a:ea typeface="Microsoft YaHei"/>
              </a:rPr>
              <a:t>c</a:t>
            </a:r>
            <a:r>
              <a:rPr b="0" lang="en-AU" sz="1500" spc="-1" strike="noStrike">
                <a:solidFill>
                  <a:srgbClr val="000000"/>
                </a:solidFill>
                <a:latin typeface="Calibri"/>
                <a:ea typeface="Microsoft YaHei"/>
              </a:rPr>
              <a:t>e (with a C) is a </a:t>
            </a:r>
            <a:r>
              <a:rPr b="0" i="1" lang="en-AU" sz="1500" spc="-1" strike="noStrike">
                <a:solidFill>
                  <a:srgbClr val="000000"/>
                </a:solidFill>
                <a:latin typeface="Calibri"/>
                <a:ea typeface="Microsoft YaHei"/>
              </a:rPr>
              <a:t>noun</a:t>
            </a:r>
            <a:r>
              <a:rPr b="0" lang="en-AU" sz="1500" spc="-1" strike="noStrike">
                <a:solidFill>
                  <a:srgbClr val="000000"/>
                </a:solidFill>
                <a:latin typeface="Calibri"/>
                <a:ea typeface="Microsoft YaHei"/>
              </a:rPr>
              <a:t> – I do piano practi</a:t>
            </a:r>
            <a:r>
              <a:rPr b="1" lang="en-AU" sz="1500" spc="-1" strike="noStrike">
                <a:solidFill>
                  <a:srgbClr val="000000"/>
                </a:solidFill>
                <a:latin typeface="Calibri"/>
                <a:ea typeface="Microsoft YaHei"/>
              </a:rPr>
              <a:t>c</a:t>
            </a:r>
            <a:r>
              <a:rPr b="0" lang="en-AU" sz="1500" spc="-1" strike="noStrike">
                <a:solidFill>
                  <a:srgbClr val="000000"/>
                </a:solidFill>
                <a:latin typeface="Calibri"/>
                <a:ea typeface="Microsoft YaHei"/>
              </a:rPr>
              <a:t>e.</a:t>
            </a:r>
            <a:endParaRPr b="0" lang="en-AU" sz="1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1500" spc="-1" strike="noStrike">
                <a:solidFill>
                  <a:srgbClr val="000000"/>
                </a:solidFill>
                <a:latin typeface="Calibri"/>
                <a:ea typeface="Microsoft YaHei"/>
              </a:rPr>
              <a:t>Practi</a:t>
            </a:r>
            <a:r>
              <a:rPr b="1" lang="en-AU" sz="1500" spc="-1" strike="noStrike">
                <a:solidFill>
                  <a:srgbClr val="000000"/>
                </a:solidFill>
                <a:latin typeface="Calibri"/>
                <a:ea typeface="Microsoft YaHei"/>
              </a:rPr>
              <a:t>s</a:t>
            </a:r>
            <a:r>
              <a:rPr b="0" lang="en-AU" sz="1500" spc="-1" strike="noStrike">
                <a:solidFill>
                  <a:srgbClr val="000000"/>
                </a:solidFill>
                <a:latin typeface="Calibri"/>
                <a:ea typeface="Microsoft YaHei"/>
              </a:rPr>
              <a:t>e (with an S) is a verb – I practi</a:t>
            </a:r>
            <a:r>
              <a:rPr b="1" lang="en-AU" sz="1500" spc="-1" strike="noStrike">
                <a:solidFill>
                  <a:srgbClr val="000000"/>
                </a:solidFill>
                <a:latin typeface="Calibri"/>
                <a:ea typeface="Microsoft YaHei"/>
              </a:rPr>
              <a:t>s</a:t>
            </a:r>
            <a:r>
              <a:rPr b="0" lang="en-AU" sz="1500" spc="-1" strike="noStrike">
                <a:solidFill>
                  <a:srgbClr val="000000"/>
                </a:solidFill>
                <a:latin typeface="Calibri"/>
                <a:ea typeface="Microsoft YaHei"/>
              </a:rPr>
              <a:t>e the piano.</a:t>
            </a:r>
            <a:endParaRPr b="0" lang="en-AU" sz="1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1500" spc="-1" strike="noStrike">
                <a:solidFill>
                  <a:srgbClr val="000000"/>
                </a:solidFill>
                <a:latin typeface="Calibri"/>
                <a:ea typeface="Microsoft YaHei"/>
              </a:rPr>
              <a:t>The same rule applies for </a:t>
            </a:r>
            <a:endParaRPr b="0" lang="en-AU" sz="1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r>
              <a:rPr b="0" i="1" lang="en-AU" sz="1500" spc="-1" strike="noStrike">
                <a:solidFill>
                  <a:srgbClr val="000000"/>
                </a:solidFill>
                <a:latin typeface="Calibri"/>
                <a:ea typeface="Microsoft YaHei"/>
              </a:rPr>
              <a:t>licen</a:t>
            </a:r>
            <a:r>
              <a:rPr b="1" i="1" lang="en-AU" sz="1500" spc="-1" strike="noStrike">
                <a:solidFill>
                  <a:srgbClr val="000000"/>
                </a:solidFill>
                <a:latin typeface="Calibri"/>
                <a:ea typeface="Microsoft YaHei"/>
              </a:rPr>
              <a:t>c</a:t>
            </a:r>
            <a:r>
              <a:rPr b="0" i="1" lang="en-AU" sz="1500" spc="-1" strike="noStrike">
                <a:solidFill>
                  <a:srgbClr val="000000"/>
                </a:solidFill>
                <a:latin typeface="Calibri"/>
                <a:ea typeface="Microsoft YaHei"/>
              </a:rPr>
              <a:t>e/licen</a:t>
            </a:r>
            <a:r>
              <a:rPr b="1" i="1" lang="en-AU" sz="1500" spc="-1" strike="noStrike">
                <a:solidFill>
                  <a:srgbClr val="000000"/>
                </a:solidFill>
                <a:latin typeface="Calibri"/>
                <a:ea typeface="Microsoft YaHei"/>
              </a:rPr>
              <a:t>s</a:t>
            </a:r>
            <a:r>
              <a:rPr b="0" i="1" lang="en-AU" sz="1500" spc="-1" strike="noStrike">
                <a:solidFill>
                  <a:srgbClr val="000000"/>
                </a:solidFill>
                <a:latin typeface="Calibri"/>
                <a:ea typeface="Microsoft YaHei"/>
              </a:rPr>
              <a:t>e – I have a licence so I am licensed to drive.</a:t>
            </a:r>
            <a:endParaRPr b="0" lang="en-AU" sz="1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r>
              <a:rPr b="0" i="1" lang="en-AU" sz="1500" spc="-1" strike="noStrike">
                <a:solidFill>
                  <a:srgbClr val="000000"/>
                </a:solidFill>
                <a:latin typeface="Calibri"/>
                <a:ea typeface="Microsoft YaHei"/>
              </a:rPr>
              <a:t>advi</a:t>
            </a:r>
            <a:r>
              <a:rPr b="1" i="1" lang="en-AU" sz="1500" spc="-1" strike="noStrike">
                <a:solidFill>
                  <a:srgbClr val="000000"/>
                </a:solidFill>
                <a:latin typeface="Calibri"/>
                <a:ea typeface="Microsoft YaHei"/>
              </a:rPr>
              <a:t>c</a:t>
            </a:r>
            <a:r>
              <a:rPr b="0" i="1" lang="en-AU" sz="1500" spc="-1" strike="noStrike">
                <a:solidFill>
                  <a:srgbClr val="000000"/>
                </a:solidFill>
                <a:latin typeface="Calibri"/>
                <a:ea typeface="Microsoft YaHei"/>
              </a:rPr>
              <a:t>e/advi</a:t>
            </a:r>
            <a:r>
              <a:rPr b="1" i="1" lang="en-AU" sz="1500" spc="-1" strike="noStrike">
                <a:solidFill>
                  <a:srgbClr val="000000"/>
                </a:solidFill>
                <a:latin typeface="Calibri"/>
                <a:ea typeface="Microsoft YaHei"/>
              </a:rPr>
              <a:t>s</a:t>
            </a:r>
            <a:r>
              <a:rPr b="0" i="1" lang="en-AU" sz="1500" spc="-1" strike="noStrike">
                <a:solidFill>
                  <a:srgbClr val="000000"/>
                </a:solidFill>
                <a:latin typeface="Calibri"/>
                <a:ea typeface="Microsoft YaHei"/>
              </a:rPr>
              <a:t>e – Give advice if you want to advise someone.</a:t>
            </a:r>
            <a:endParaRPr b="0" lang="en-AU" sz="1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r>
              <a:rPr b="0" i="1" lang="en-AU" sz="1500" spc="-1" strike="noStrike">
                <a:solidFill>
                  <a:srgbClr val="000000"/>
                </a:solidFill>
                <a:latin typeface="Calibri"/>
                <a:ea typeface="Microsoft YaHei"/>
              </a:rPr>
              <a:t>You’re welcome.</a:t>
            </a:r>
            <a:endParaRPr b="0" lang="en-AU" sz="1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AU" sz="1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AU" sz="1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AU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10800"/>
            <a:ext cx="9070560" cy="81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Disaster response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1008000" y="901080"/>
            <a:ext cx="7199640" cy="31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Inventing an on-the-spot strategy to deal with disaster can make a bad situation even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worse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Panic and urgency often lead to terrible, short-sighted  incompetent decision making.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This is why having a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Disaster Recovery Plan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 (DRP) is vital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before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 disaster strikes.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“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Hope for the best; plan for the worst.” - </a:t>
            </a:r>
            <a:r>
              <a:rPr b="0" lang="en-AU" sz="1600" spc="-1" strike="noStrike">
                <a:solidFill>
                  <a:srgbClr val="000000"/>
                </a:solidFill>
                <a:latin typeface="Calibri"/>
                <a:ea typeface="Microsoft YaHei"/>
              </a:rPr>
              <a:t>Ancient IT proverb.</a:t>
            </a:r>
            <a:endParaRPr b="0" lang="en-A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10800"/>
            <a:ext cx="9070560" cy="81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Why have a DRP?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1008000" y="901080"/>
            <a:ext cx="7199640" cy="441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600" spc="-1" strike="noStrike">
                <a:latin typeface="Arial"/>
              </a:rPr>
              <a:t>It includes many things you may forget in the heat of the moment after a disaster.</a:t>
            </a:r>
            <a:endParaRPr b="0" lang="en-AU" sz="26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600" spc="-1" strike="noStrike">
                <a:latin typeface="Arial"/>
              </a:rPr>
              <a:t>It can be rehearsed, revised and fine-tuned before it’s needed.</a:t>
            </a:r>
            <a:endParaRPr b="0" lang="en-AU" sz="26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600" spc="-1" strike="noStrike">
                <a:latin typeface="Arial"/>
              </a:rPr>
              <a:t>It’s reassuring for staff to believe that their safety has been pre-planned.</a:t>
            </a:r>
            <a:endParaRPr b="0" lang="en-AU" sz="26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600" spc="-1" strike="noStrike">
                <a:latin typeface="Arial"/>
              </a:rPr>
              <a:t>It </a:t>
            </a:r>
            <a:r>
              <a:rPr b="0" i="1" lang="en-AU" sz="2600" spc="-1" strike="noStrike">
                <a:latin typeface="Arial"/>
              </a:rPr>
              <a:t>may</a:t>
            </a:r>
            <a:r>
              <a:rPr b="0" lang="en-AU" sz="2600" spc="-1" strike="noStrike">
                <a:latin typeface="Arial"/>
              </a:rPr>
              <a:t> reduce insurance premiums.</a:t>
            </a:r>
            <a:endParaRPr b="0" lang="en-AU" sz="26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600" spc="-1" strike="noStrike">
                <a:latin typeface="Arial"/>
              </a:rPr>
              <a:t>It will get an organisation back to normal more quickly and cheaply, with less pain and suffering.</a:t>
            </a:r>
            <a:endParaRPr b="0" lang="en-A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10800"/>
            <a:ext cx="9070560" cy="81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Creating a DRP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0" y="827640"/>
            <a:ext cx="6299640" cy="5814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A DRP will have many features that are particular to only </a:t>
            </a:r>
            <a:r>
              <a:rPr b="0" i="1" lang="en-AU" sz="2400" spc="-1" strike="noStrike">
                <a:latin typeface="Arial"/>
              </a:rPr>
              <a:t>your</a:t>
            </a:r>
            <a:r>
              <a:rPr b="0" lang="en-AU" sz="2400" spc="-1" strike="noStrike">
                <a:latin typeface="Arial"/>
              </a:rPr>
              <a:t> organisation. </a:t>
            </a:r>
            <a:endParaRPr b="0" lang="en-AU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400" spc="-1" strike="noStrike">
                <a:latin typeface="Arial"/>
              </a:rPr>
              <a:t>It should be tailor-made for </a:t>
            </a:r>
            <a:r>
              <a:rPr b="1" lang="en-AU" sz="2400" spc="-1" strike="noStrike">
                <a:latin typeface="Arial"/>
              </a:rPr>
              <a:t>your</a:t>
            </a:r>
            <a:r>
              <a:rPr b="0" lang="en-AU" sz="2400" spc="-1" strike="noStrike">
                <a:latin typeface="Arial"/>
              </a:rPr>
              <a:t> situation, not copy/pasted from Wikipedia.</a:t>
            </a:r>
            <a:endParaRPr b="0" lang="en-AU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Conduct a </a:t>
            </a:r>
            <a:r>
              <a:rPr b="1" lang="en-AU" sz="2400" spc="-1" strike="noStrike">
                <a:latin typeface="Arial"/>
              </a:rPr>
              <a:t>risk assessment</a:t>
            </a:r>
            <a:r>
              <a:rPr b="0" lang="en-AU" sz="2400" spc="-1" strike="noStrike">
                <a:latin typeface="Arial"/>
              </a:rPr>
              <a:t> to discover and rate the different threats </a:t>
            </a:r>
            <a:r>
              <a:rPr b="0" i="1" lang="en-AU" sz="2400" spc="-1" strike="noStrike">
                <a:latin typeface="Arial"/>
              </a:rPr>
              <a:t>you</a:t>
            </a:r>
            <a:r>
              <a:rPr b="0" lang="en-AU" sz="2400" spc="-1" strike="noStrike">
                <a:latin typeface="Arial"/>
              </a:rPr>
              <a:t> most likely face.</a:t>
            </a:r>
            <a:r>
              <a:rPr b="0" lang="en-AU" sz="2400" spc="-1" strike="noStrike">
                <a:latin typeface="Arial"/>
              </a:rPr>
              <a:t>	</a:t>
            </a:r>
            <a:endParaRPr b="0" lang="en-AU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400" spc="-1" strike="noStrike">
                <a:latin typeface="Arial"/>
              </a:rPr>
              <a:t>e.g. bushfire is more likely in Swan Hill than in a Melbourne suburb.</a:t>
            </a:r>
            <a:endParaRPr b="0" lang="en-AU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Consult widely - Staff may know things that managers don’t.</a:t>
            </a:r>
            <a:endParaRPr b="0" lang="en-AU" sz="2400" spc="-1" strike="noStrike"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6120000" y="1116000"/>
            <a:ext cx="3897720" cy="39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10800"/>
            <a:ext cx="9070560" cy="81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What may be in a DRP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1008000" y="901080"/>
            <a:ext cx="7199640" cy="4678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AU" sz="2400" spc="-1" strike="noStrike">
                <a:solidFill>
                  <a:srgbClr val="ff3333"/>
                </a:solidFill>
                <a:latin typeface="Arial"/>
              </a:rPr>
              <a:t>Your data backups. This is crucial.</a:t>
            </a:r>
            <a:endParaRPr b="0" lang="en-AU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1600" spc="-1" strike="noStrike">
                <a:solidFill>
                  <a:srgbClr val="ff3333"/>
                </a:solidFill>
                <a:latin typeface="Arial"/>
              </a:rPr>
              <a:t>see the </a:t>
            </a:r>
            <a:r>
              <a:rPr b="0" i="1" lang="en-AU" sz="1600" spc="-1" strike="noStrike">
                <a:solidFill>
                  <a:srgbClr val="ff3333"/>
                </a:solidFill>
                <a:latin typeface="Arial"/>
              </a:rPr>
              <a:t>Backups slideshow</a:t>
            </a:r>
            <a:endParaRPr b="0" lang="en-AU" sz="16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AU" sz="2400" spc="-1" strike="noStrike">
                <a:latin typeface="Arial"/>
              </a:rPr>
              <a:t>Staff list</a:t>
            </a:r>
            <a:r>
              <a:rPr b="0" lang="en-AU" sz="2400" spc="-1" strike="noStrike">
                <a:latin typeface="Arial"/>
              </a:rPr>
              <a:t> (for roll call) and their family contacts.</a:t>
            </a:r>
            <a:endParaRPr b="0" lang="en-AU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1800" spc="-1" strike="noStrike">
                <a:latin typeface="Arial"/>
              </a:rPr>
              <a:t>This must be continuously revised and kept up-to-date.</a:t>
            </a:r>
            <a:endParaRPr b="0" lang="en-AU" sz="1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1800" spc="-1" strike="noStrike">
                <a:latin typeface="Arial"/>
              </a:rPr>
              <a:t>Staff must always keep their emergency contact info current</a:t>
            </a:r>
            <a:endParaRPr b="0" lang="en-AU" sz="1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The location of the </a:t>
            </a:r>
            <a:r>
              <a:rPr b="1" lang="en-AU" sz="2400" spc="-1" strike="noStrike">
                <a:latin typeface="Arial"/>
              </a:rPr>
              <a:t>muster point</a:t>
            </a:r>
            <a:r>
              <a:rPr b="0" lang="en-AU" sz="2400" spc="-1" strike="noStrike">
                <a:latin typeface="Arial"/>
              </a:rPr>
              <a:t> where staff will gather after evacuating the building.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AU" sz="2400" spc="-1" strike="noStrike"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8100000" y="2870640"/>
            <a:ext cx="1961280" cy="279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6552000" y="2985120"/>
            <a:ext cx="3618720" cy="2685240"/>
          </a:xfrm>
          <a:prstGeom prst="rect">
            <a:avLst/>
          </a:prstGeom>
          <a:ln w="0">
            <a:noFill/>
          </a:ln>
        </p:spPr>
      </p:pic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10800"/>
            <a:ext cx="9070560" cy="81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What may be in a DRP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0" y="901080"/>
            <a:ext cx="6659640" cy="4678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AU" sz="2800" spc="-1" strike="noStrike">
                <a:latin typeface="Arial"/>
              </a:rPr>
              <a:t>Roles and responsibilities</a:t>
            </a:r>
            <a:r>
              <a:rPr b="0" lang="en-AU" sz="2800" spc="-1" strike="noStrike">
                <a:latin typeface="Arial"/>
              </a:rPr>
              <a:t> – e.g. </a:t>
            </a:r>
            <a:endParaRPr b="0" lang="en-AU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800" spc="-1" strike="noStrike">
                <a:latin typeface="Arial"/>
              </a:rPr>
              <a:t>who checks that rooms have been evacuated? </a:t>
            </a:r>
            <a:endParaRPr b="0" lang="en-AU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800" spc="-1" strike="noStrike">
                <a:latin typeface="Arial"/>
              </a:rPr>
              <a:t>Who rescues the backups?</a:t>
            </a:r>
            <a:endParaRPr b="0" lang="en-AU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600" spc="-1" strike="noStrike">
                <a:latin typeface="Arial"/>
              </a:rPr>
              <a:t>If everyone assumes someone else will do something, </a:t>
            </a:r>
            <a:r>
              <a:rPr b="1" lang="en-AU" sz="2600" spc="-1" strike="noStrike">
                <a:latin typeface="Arial"/>
              </a:rPr>
              <a:t>no-one</a:t>
            </a:r>
            <a:r>
              <a:rPr b="0" lang="en-AU" sz="2600" spc="-1" strike="noStrike">
                <a:latin typeface="Arial"/>
              </a:rPr>
              <a:t> will do it.</a:t>
            </a:r>
            <a:endParaRPr b="0" lang="en-AU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A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Application>LibreOffice/7.3.0.3$Windows_X86_64 LibreOffice_project/0f246aa12d0eee4a0f7adcefbf7c878fc2238db3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2022-01-19T13:21:46Z</dcterms:created>
  <dc:creator>Mark Kelly</dc:creator>
  <dc:description/>
  <dc:language>en-AU</dc:language>
  <cp:lastModifiedBy>Mark Kelly</cp:lastModifiedBy>
  <dcterms:modified xsi:type="dcterms:W3CDTF">2022-02-25T13:23:43Z</dcterms:modified>
  <cp:revision>8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