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gif" ContentType="image/gif"/>
  <Override PartName="/ppt/media/image14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 descr=""/>
          <p:cNvPicPr/>
          <p:nvPr/>
        </p:nvPicPr>
        <p:blipFill>
          <a:blip r:embed="rId1"/>
          <a:stretch/>
        </p:blipFill>
        <p:spPr>
          <a:xfrm>
            <a:off x="1532520" y="750960"/>
            <a:ext cx="6027120" cy="428868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File Management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2340000" y="4683960"/>
            <a:ext cx="4572000" cy="1975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by Mark Kelly</a:t>
            </a: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vcedata.com</a:t>
            </a: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Searching for files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64" name="Picture 2" descr=""/>
          <p:cNvPicPr/>
          <p:nvPr/>
        </p:nvPicPr>
        <p:blipFill>
          <a:blip r:embed="rId1"/>
          <a:stretch/>
        </p:blipFill>
        <p:spPr>
          <a:xfrm>
            <a:off x="1357200" y="2357280"/>
            <a:ext cx="6714360" cy="2494800"/>
          </a:xfrm>
          <a:prstGeom prst="rect">
            <a:avLst/>
          </a:prstGeom>
          <a:ln w="0">
            <a:noFill/>
          </a:ln>
        </p:spPr>
      </p:pic>
      <p:sp>
        <p:nvSpPr>
          <p:cNvPr id="65" name="TextBox 4"/>
          <p:cNvSpPr/>
          <p:nvPr/>
        </p:nvSpPr>
        <p:spPr>
          <a:xfrm>
            <a:off x="1214280" y="1496880"/>
            <a:ext cx="685728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Find files matching given criteria (e.g. name, file type, contents) anywhere on a computer or network.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9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Search &amp; Replace over many files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7" name="TextBox 4"/>
          <p:cNvSpPr/>
          <p:nvPr/>
        </p:nvSpPr>
        <p:spPr>
          <a:xfrm>
            <a:off x="857160" y="1076400"/>
            <a:ext cx="6928560" cy="91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Some text editors let you carry out a search and replace over many files at once.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Far easier than making the same edit on 1200 files individually!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68" name="Picture 5" descr=""/>
          <p:cNvPicPr/>
          <p:nvPr/>
        </p:nvPicPr>
        <p:blipFill>
          <a:blip r:embed="rId1"/>
          <a:stretch/>
        </p:blipFill>
        <p:spPr>
          <a:xfrm>
            <a:off x="1714680" y="2324160"/>
            <a:ext cx="5485680" cy="424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Transmitting Files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Files can be sent using the normal web HTTP protocol but it’s not the best way.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File Transfer Protocol (FTP) is the standard way of transferring files over the internet – especially big files and large numbers of files.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FTP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client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is like a 2-pane file manager with your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local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files in one pane and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remote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files on the webserver in the other pane.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42920"/>
            <a:ext cx="8228880" cy="93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Filezilla – an open source FTP client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72" name="Picture 2" descr=""/>
          <p:cNvPicPr/>
          <p:nvPr/>
        </p:nvPicPr>
        <p:blipFill>
          <a:blip r:embed="rId1"/>
          <a:stretch/>
        </p:blipFill>
        <p:spPr>
          <a:xfrm>
            <a:off x="1000080" y="1015920"/>
            <a:ext cx="7143120" cy="562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9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Commercial file-sharing services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74" name="Picture 2" descr=""/>
          <p:cNvPicPr/>
          <p:nvPr/>
        </p:nvPicPr>
        <p:blipFill>
          <a:blip r:embed="rId1"/>
          <a:stretch/>
        </p:blipFill>
        <p:spPr>
          <a:xfrm>
            <a:off x="785880" y="1260360"/>
            <a:ext cx="7568640" cy="545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55440" y="915840"/>
            <a:ext cx="9062280" cy="5411160"/>
          </a:xfrm>
          <a:prstGeom prst="rect">
            <a:avLst/>
          </a:prstGeom>
          <a:ln w="0"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131760"/>
            <a:ext cx="8228880" cy="79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Commercial file-sharing services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Email attachments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1828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Easy to send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Limited by size of recipient’s mailbox or ISP restrictions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79" name="Picture 4" descr="email5.gif"/>
          <p:cNvPicPr/>
          <p:nvPr/>
        </p:nvPicPr>
        <p:blipFill>
          <a:blip r:embed="rId1"/>
          <a:stretch/>
        </p:blipFill>
        <p:spPr>
          <a:xfrm>
            <a:off x="5857920" y="3214800"/>
            <a:ext cx="2999520" cy="333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Don’t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recommend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Snail mail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Couriers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We need ICT solutions!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PLEASE NOTE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firewall (hardware or software) will not stop viruses!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firewall will not stop viruses!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 firewall will not stop viruses!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A firewall will not stop viruses!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buClr>
                <a:srgbClr val="ff0000"/>
              </a:buClr>
              <a:buFont typeface="Arial"/>
              <a:buChar char="•"/>
            </a:pPr>
            <a:r>
              <a:rPr b="1" i="1" lang="en-AU" sz="4400" spc="-1" strike="noStrike">
                <a:solidFill>
                  <a:srgbClr val="ff0000"/>
                </a:solidFill>
                <a:latin typeface="Calibri"/>
              </a:rPr>
              <a:t>A firewall will NOT stop viruses!</a:t>
            </a:r>
            <a:endParaRPr b="0" lang="en-AU" sz="4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I’m glad we got that clear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Classifying and naming files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285920"/>
            <a:ext cx="8228880" cy="4839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Random file naming leads to confusion, time wasting and difficulty finding information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Store all documents in one location, not sprinkled around the computer and network!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Other team members might need to access your documents, so they need to be able to find them simply by filename.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With thousands of files, a ramshackle pile of careless filenames will become unmanageable.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Managing &amp; Transmitting files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Encryption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Access hierarchy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Backups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Virus scanners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Classifying and naming files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Directory/folder/site structures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Version control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Content Placeholder 3" descr="00033284.jpg"/>
          <p:cNvPicPr/>
          <p:nvPr/>
        </p:nvPicPr>
        <p:blipFill>
          <a:blip r:embed="rId1"/>
          <a:stretch/>
        </p:blipFill>
        <p:spPr>
          <a:xfrm>
            <a:off x="1000080" y="0"/>
            <a:ext cx="68666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071880" y="285840"/>
            <a:ext cx="2971080" cy="108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File naming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161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All team members must use the same sort of software – preferably the same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version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(e.g. MS Word 2007)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2643120" y="3643200"/>
            <a:ext cx="4047480" cy="249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653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Filenaming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142920" y="928800"/>
            <a:ext cx="8514720" cy="42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Use a regular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pattern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in your filenames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 all invoices begin with INV- with customer surname+initials-date-your initials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INV-smithjs-20081228-KEL.xls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Note the date code above: year (2008) month (12) day (28) so they sort nicely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All team members must agree to and cooperate with the file naming scheme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5072040" y="5214960"/>
            <a:ext cx="3818880" cy="138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Directory/folder/site structures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0" y="1600200"/>
            <a:ext cx="9143280" cy="4257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Logical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directory structure and naming is vital on networks and web/FTP servers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Should be hierarchical.  E.g. website for team on the corporate site…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corporate.com  </a:t>
            </a:r>
            <a:r>
              <a:rPr b="0" lang="en-AU" sz="2800" spc="-1" strike="noStrike">
                <a:solidFill>
                  <a:srgbClr val="ff0000"/>
                </a:solidFill>
                <a:latin typeface="Calibri"/>
              </a:rPr>
              <a:t>(organisation’s site)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Corporate.com/vt  </a:t>
            </a:r>
            <a:r>
              <a:rPr b="0" lang="en-AU" sz="2800" spc="-1" strike="noStrike">
                <a:solidFill>
                  <a:srgbClr val="ff0000"/>
                </a:solidFill>
                <a:latin typeface="Calibri"/>
              </a:rPr>
              <a:t>(virtual team’s directory)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Corporate.com/vt/calendars </a:t>
            </a:r>
            <a:r>
              <a:rPr b="0" lang="en-AU" sz="2800" spc="-1" strike="noStrike">
                <a:solidFill>
                  <a:srgbClr val="ff0000"/>
                </a:solidFill>
                <a:latin typeface="Calibri"/>
              </a:rPr>
              <a:t>(all calendars stored here)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Corporate.com/vt/calendars/fred.cal  </a:t>
            </a:r>
            <a:r>
              <a:rPr b="0" lang="en-AU" sz="2800" spc="-1" strike="noStrike">
                <a:solidFill>
                  <a:srgbClr val="ff0000"/>
                </a:solidFill>
                <a:latin typeface="Calibri"/>
              </a:rPr>
              <a:t>(fred’s calendar)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Directory/folder/site structures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0" y="1600200"/>
            <a:ext cx="9143280" cy="4257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Where would the team store minutes of their meetings?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Corporate.com/vt/minutes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Corporate.com/vt/minutes/</a:t>
            </a:r>
            <a:r>
              <a:rPr b="0" lang="en-AU" sz="2000" spc="-1" strike="noStrike">
                <a:solidFill>
                  <a:srgbClr val="ff0000"/>
                </a:solidFill>
                <a:latin typeface="Calibri"/>
              </a:rPr>
              <a:t>2009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Corporate.com/vt/minutes/2009/</a:t>
            </a:r>
            <a:r>
              <a:rPr b="0" lang="en-AU" sz="2000" spc="-1" strike="noStrike">
                <a:solidFill>
                  <a:srgbClr val="ff0000"/>
                </a:solidFill>
                <a:latin typeface="Calibri"/>
              </a:rPr>
              <a:t>hardware_team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Corporate.com/vt/minutes/2009/hardware_team/</a:t>
            </a:r>
            <a:r>
              <a:rPr b="0" lang="en-AU" sz="2000" spc="-1" strike="noStrike">
                <a:solidFill>
                  <a:srgbClr val="558ed5"/>
                </a:solidFill>
                <a:latin typeface="Calibri"/>
              </a:rPr>
              <a:t>minutes_20091231.htm</a:t>
            </a: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Valid alternative…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0" y="1171440"/>
            <a:ext cx="9143280" cy="197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Corporate.com/vt/minutes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Corporate.com/vt/minutes/</a:t>
            </a:r>
            <a:r>
              <a:rPr b="0" lang="en-AU" sz="2000" spc="-1" strike="noStrike">
                <a:solidFill>
                  <a:srgbClr val="ff0000"/>
                </a:solidFill>
                <a:latin typeface="Calibri"/>
              </a:rPr>
              <a:t>hardware_team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Corporate.com/vt/minutes/hardware_team/</a:t>
            </a:r>
            <a:r>
              <a:rPr b="0" lang="en-AU" sz="2000" spc="-1" strike="noStrike">
                <a:solidFill>
                  <a:srgbClr val="ff0000"/>
                </a:solidFill>
                <a:latin typeface="Calibri"/>
              </a:rPr>
              <a:t>2009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Corporate.com/vt/minutes/hardware_team/</a:t>
            </a:r>
            <a:r>
              <a:rPr b="0" lang="en-AU" sz="2000" spc="-1" strike="noStrike">
                <a:solidFill>
                  <a:srgbClr val="ff0000"/>
                </a:solidFill>
                <a:latin typeface="Calibri"/>
              </a:rPr>
              <a:t>2009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/</a:t>
            </a:r>
            <a:r>
              <a:rPr b="0" lang="en-AU" sz="2000" spc="-1" strike="noStrike">
                <a:solidFill>
                  <a:srgbClr val="558ed5"/>
                </a:solidFill>
                <a:latin typeface="Calibri"/>
              </a:rPr>
              <a:t>minutes_20091231.htm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99" name="TextBox 3"/>
          <p:cNvSpPr/>
          <p:nvPr/>
        </p:nvSpPr>
        <p:spPr>
          <a:xfrm>
            <a:off x="285840" y="3143160"/>
            <a:ext cx="8643240" cy="22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Both are organised and hierarchical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Different organisation of team/year importance.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Decision may depend on whether they will need to search more by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team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or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date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.  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Naming schemes should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complement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the way the team will work.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00" name="TextBox 4"/>
          <p:cNvSpPr/>
          <p:nvPr/>
        </p:nvSpPr>
        <p:spPr>
          <a:xfrm>
            <a:off x="428760" y="5643720"/>
            <a:ext cx="8500320" cy="10047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c1d1ec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TIP: Avoid the temptation to abbreviate too much: e.g. a path like</a:t>
            </a:r>
            <a:endParaRPr b="0" lang="en-A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2000" spc="-1" strike="noStrike">
                <a:solidFill>
                  <a:srgbClr val="ff0000"/>
                </a:solidFill>
                <a:latin typeface="Arial"/>
                <a:ea typeface="DejaVu Sans"/>
              </a:rPr>
              <a:t>Corporate.com/vt/min/hw/09/m091231.htm</a:t>
            </a:r>
            <a:endParaRPr b="0" lang="en-A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could easily become unintelligible.</a:t>
            </a: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2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Version control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Keeps tracks of documents as they are being developed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Avoids confusion about which is the latest version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Simple to achieve…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9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Version Control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00040" y="150012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Never re-save a document with the same name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never recover the overwritten version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First save as document-v1.doc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Edit it, save as document-v2.doc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Re-edit.  Save as document-v3.doc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Software Versioning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3899880" cy="261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 FredSoft 7.1.2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Major version: 7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Minor version: 1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Subversion: 2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500040" y="4572000"/>
            <a:ext cx="8238240" cy="1189800"/>
          </a:xfrm>
          <a:prstGeom prst="rect">
            <a:avLst/>
          </a:prstGeom>
          <a:ln w="0">
            <a:noFill/>
          </a:ln>
        </p:spPr>
      </p:pic>
      <p:sp>
        <p:nvSpPr>
          <p:cNvPr id="108" name="Oval 4"/>
          <p:cNvSpPr/>
          <p:nvPr/>
        </p:nvSpPr>
        <p:spPr>
          <a:xfrm>
            <a:off x="4572000" y="4857840"/>
            <a:ext cx="1285200" cy="499320"/>
          </a:xfrm>
          <a:prstGeom prst="ellipse">
            <a:avLst/>
          </a:prstGeom>
          <a:solidFill>
            <a:srgbClr val="ffff00">
              <a:alpha val="18000"/>
            </a:srgbClr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Down Arrow 5"/>
          <p:cNvSpPr/>
          <p:nvPr/>
        </p:nvSpPr>
        <p:spPr>
          <a:xfrm>
            <a:off x="4786200" y="3286080"/>
            <a:ext cx="856440" cy="1571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Version Control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54316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Easy to keep track of which is newest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Especially if you have copies on your PC, network, home PC, website and smartphone!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Also, can revert to a previous version if you discover you’ve ruined the document.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All team members must comply with the versioning scheme.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delete old versions when all is finished.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Managing Files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314360"/>
            <a:ext cx="7328880" cy="54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Use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file manager like Windows Explorer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45" name="Picture 2" descr=""/>
          <p:cNvPicPr/>
          <p:nvPr/>
        </p:nvPicPr>
        <p:blipFill>
          <a:blip r:embed="rId1"/>
          <a:stretch/>
        </p:blipFill>
        <p:spPr>
          <a:xfrm>
            <a:off x="357120" y="1928880"/>
            <a:ext cx="6523920" cy="4893480"/>
          </a:xfrm>
          <a:prstGeom prst="rect">
            <a:avLst/>
          </a:prstGeom>
          <a:ln w="0">
            <a:noFill/>
          </a:ln>
        </p:spPr>
      </p:pic>
      <p:sp>
        <p:nvSpPr>
          <p:cNvPr id="46" name="Content Placeholder 2"/>
          <p:cNvSpPr/>
          <p:nvPr/>
        </p:nvSpPr>
        <p:spPr>
          <a:xfrm>
            <a:off x="2286000" y="5429160"/>
            <a:ext cx="5785560" cy="542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Preferably 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better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file manager.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47" name="TextBox 5"/>
          <p:cNvSpPr/>
          <p:nvPr/>
        </p:nvSpPr>
        <p:spPr>
          <a:xfrm>
            <a:off x="7000920" y="1928880"/>
            <a:ext cx="1713960" cy="33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File: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Opening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Copying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Moving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Renaming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Deleting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Categorising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Viewing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Archiving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etc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9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Version Control System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Automates version numbering of team documents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Keeps track of when documents are copied, edited, saved etc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Major software often has inbuilt versioning features (e.g. Word, wiki software)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Version control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See TRACK CHANGES in MS Word.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Tracks all changes made to a document.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undo changes made by someone else.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16" name="Picture 3" descr=""/>
          <p:cNvPicPr/>
          <p:nvPr/>
        </p:nvPicPr>
        <p:blipFill>
          <a:blip r:embed="rId1"/>
          <a:stretch/>
        </p:blipFill>
        <p:spPr>
          <a:xfrm>
            <a:off x="142920" y="3532320"/>
            <a:ext cx="8857440" cy="275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"/>
          <p:cNvSpPr/>
          <p:nvPr/>
        </p:nvSpPr>
        <p:spPr>
          <a:xfrm>
            <a:off x="357120" y="4143240"/>
            <a:ext cx="4357080" cy="22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277200" y="274680"/>
            <a:ext cx="4582440" cy="314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rmAutofit fontScale="90000"/>
          </a:bodyPr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19" name="Picture 6" descr=""/>
          <p:cNvPicPr/>
          <p:nvPr/>
        </p:nvPicPr>
        <p:blipFill>
          <a:blip r:embed="rId1"/>
          <a:stretch/>
        </p:blipFill>
        <p:spPr>
          <a:xfrm>
            <a:off x="5072040" y="0"/>
            <a:ext cx="4071240" cy="682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Because you’ve been good…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21" name="Picture 3" descr=""/>
          <p:cNvPicPr/>
          <p:nvPr/>
        </p:nvPicPr>
        <p:blipFill>
          <a:blip r:embed="rId1"/>
          <a:stretch/>
        </p:blipFill>
        <p:spPr>
          <a:xfrm>
            <a:off x="1187640" y="1196640"/>
            <a:ext cx="6966720" cy="552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0" y="274680"/>
            <a:ext cx="900036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A better file manager – File Commander</a:t>
            </a:r>
            <a:endParaRPr b="0" lang="en-AU" sz="4000" spc="-1" strike="noStrike">
              <a:latin typeface="Arial"/>
            </a:endParaRPr>
          </a:p>
        </p:txBody>
      </p:sp>
      <p:pic>
        <p:nvPicPr>
          <p:cNvPr id="49" name="Picture 2" descr=""/>
          <p:cNvPicPr/>
          <p:nvPr/>
        </p:nvPicPr>
        <p:blipFill>
          <a:blip r:embed="rId1"/>
          <a:stretch/>
        </p:blipFill>
        <p:spPr>
          <a:xfrm>
            <a:off x="162000" y="1589040"/>
            <a:ext cx="8838360" cy="448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 other tools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There are many utilities which help manage particular types of files, or carry out specialised actions…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0" y="214200"/>
            <a:ext cx="8228880" cy="653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Managing Picture Files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53" name="Picture 2" descr=""/>
          <p:cNvPicPr/>
          <p:nvPr/>
        </p:nvPicPr>
        <p:blipFill>
          <a:blip r:embed="rId1"/>
          <a:stretch/>
        </p:blipFill>
        <p:spPr>
          <a:xfrm>
            <a:off x="0" y="1165320"/>
            <a:ext cx="7587360" cy="5691960"/>
          </a:xfrm>
          <a:prstGeom prst="rect">
            <a:avLst/>
          </a:prstGeom>
          <a:ln w="0">
            <a:noFill/>
          </a:ln>
        </p:spPr>
      </p:pic>
      <p:sp>
        <p:nvSpPr>
          <p:cNvPr id="54" name="TextBox 4"/>
          <p:cNvSpPr/>
          <p:nvPr/>
        </p:nvSpPr>
        <p:spPr>
          <a:xfrm>
            <a:off x="7643880" y="1428840"/>
            <a:ext cx="1499400" cy="31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Picture: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Previews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Resizing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Reformat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Sort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Create webpage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Contact sheet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File Info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2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Mass File Renaming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56" name="Picture 2" descr=""/>
          <p:cNvPicPr/>
          <p:nvPr/>
        </p:nvPicPr>
        <p:blipFill>
          <a:blip r:embed="rId1"/>
          <a:stretch/>
        </p:blipFill>
        <p:spPr>
          <a:xfrm>
            <a:off x="500040" y="1071720"/>
            <a:ext cx="8228880" cy="4336200"/>
          </a:xfrm>
          <a:prstGeom prst="rect">
            <a:avLst/>
          </a:prstGeom>
          <a:ln w="0">
            <a:noFill/>
          </a:ln>
        </p:spPr>
      </p:pic>
      <p:sp>
        <p:nvSpPr>
          <p:cNvPr id="57" name="TextBox 4"/>
          <p:cNvSpPr/>
          <p:nvPr/>
        </p:nvSpPr>
        <p:spPr>
          <a:xfrm>
            <a:off x="428760" y="5643720"/>
            <a:ext cx="835740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Instantly renames thousands of files with great flexibility.  Saves HOURS of labour when working with large numbers of files.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2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Thumbnailed web photo galleries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59" name="Picture 2" descr=""/>
          <p:cNvPicPr/>
          <p:nvPr/>
        </p:nvPicPr>
        <p:blipFill>
          <a:blip r:embed="rId1"/>
          <a:stretch/>
        </p:blipFill>
        <p:spPr>
          <a:xfrm>
            <a:off x="2357280" y="1233360"/>
            <a:ext cx="4190400" cy="3552120"/>
          </a:xfrm>
          <a:prstGeom prst="rect">
            <a:avLst/>
          </a:prstGeom>
          <a:ln w="0">
            <a:noFill/>
          </a:ln>
        </p:spPr>
      </p:pic>
      <p:sp>
        <p:nvSpPr>
          <p:cNvPr id="60" name="TextBox 4"/>
          <p:cNvSpPr/>
          <p:nvPr/>
        </p:nvSpPr>
        <p:spPr>
          <a:xfrm>
            <a:off x="1571760" y="5072040"/>
            <a:ext cx="614304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Converts any number of photos into pages full of small thumbnailed images linked to the large pictures.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2920" y="274680"/>
            <a:ext cx="9000360" cy="79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Find where disk space is used/wasted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62" name="Picture 2" descr=""/>
          <p:cNvPicPr/>
          <p:nvPr/>
        </p:nvPicPr>
        <p:blipFill>
          <a:blip r:embed="rId1"/>
          <a:stretch/>
        </p:blipFill>
        <p:spPr>
          <a:xfrm>
            <a:off x="928800" y="1214280"/>
            <a:ext cx="7487640" cy="452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Application>LibreOffice/7.2.2.2$Windows_X86_64 LibreOffice_project/02b2acce88a210515b4a5bb2e46cbfb63fe97d56</Application>
  <AppVersion>15.0000</AppVersion>
  <Words>890</Words>
  <Paragraphs>148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2022-01-21T14:14:21Z</dcterms:modified>
  <cp:revision>51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33</vt:i4>
  </property>
</Properties>
</file>