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en-AU" sz="1800" spc="-1" strike="noStrike">
                <a:latin typeface="Arial"/>
              </a:rPr>
              <a:t>Click to edit the title text format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" descr=""/>
          <p:cNvPicPr/>
          <p:nvPr/>
        </p:nvPicPr>
        <p:blipFill>
          <a:blip r:embed="rId1"/>
          <a:stretch/>
        </p:blipFill>
        <p:spPr>
          <a:xfrm>
            <a:off x="-36000" y="0"/>
            <a:ext cx="9216000" cy="6857280"/>
          </a:xfrm>
          <a:prstGeom prst="rect">
            <a:avLst/>
          </a:prstGeom>
          <a:ln w="0">
            <a:noFill/>
          </a:ln>
        </p:spPr>
      </p:pic>
      <p:sp>
        <p:nvSpPr>
          <p:cNvPr id="77" name="Subtitle 2"/>
          <p:cNvSpPr/>
          <p:nvPr/>
        </p:nvSpPr>
        <p:spPr>
          <a:xfrm>
            <a:off x="1339920" y="4484520"/>
            <a:ext cx="6400080" cy="1751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by Mark Kelly</a:t>
            </a:r>
            <a:endParaRPr b="0" lang="en-A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vcedata.com</a:t>
            </a:r>
            <a:endParaRPr b="0" lang="en-A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mark@vcedata.com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78" name="Title 1"/>
          <p:cNvSpPr/>
          <p:nvPr/>
        </p:nvSpPr>
        <p:spPr>
          <a:xfrm>
            <a:off x="770040" y="1182600"/>
            <a:ext cx="7771680" cy="2736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1500" spc="-1" strike="noStrike">
                <a:solidFill>
                  <a:srgbClr val="0000ff"/>
                </a:solidFill>
                <a:latin typeface="Calibri"/>
                <a:ea typeface="DejaVu Sans"/>
              </a:rPr>
              <a:t>CLOUD </a:t>
            </a:r>
            <a:endParaRPr b="0" lang="en-AU" sz="1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6000" spc="-1" strike="noStrike">
                <a:solidFill>
                  <a:srgbClr val="0000ff"/>
                </a:solidFill>
                <a:latin typeface="Calibri"/>
                <a:ea typeface="DejaVu Sans"/>
              </a:rPr>
              <a:t>COMPUTING</a:t>
            </a:r>
            <a:endParaRPr b="0" lang="en-AU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ff"/>
                </a:solidFill>
                <a:latin typeface="Calibri"/>
                <a:ea typeface="DejaVu Sans"/>
              </a:rPr>
              <a:t>Version 1.1 - 2022-02-07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850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Features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0" y="1260000"/>
            <a:ext cx="9143640" cy="478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Google Drive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52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Email, Live chat, VoIP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Word processor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Spreadsheet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Slideshow presentations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Forms (for data acquisition)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Drawing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etc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38980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Google Drawing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02" name="Picture 3" descr=""/>
          <p:cNvPicPr/>
          <p:nvPr/>
        </p:nvPicPr>
        <p:blipFill>
          <a:blip r:embed="rId1"/>
          <a:stretch/>
        </p:blipFill>
        <p:spPr>
          <a:xfrm>
            <a:off x="2484360" y="1552680"/>
            <a:ext cx="6809760" cy="530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Google Spreadsheets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04" name="Picture 3" descr=""/>
          <p:cNvPicPr/>
          <p:nvPr/>
        </p:nvPicPr>
        <p:blipFill>
          <a:blip r:embed="rId1"/>
          <a:stretch/>
        </p:blipFill>
        <p:spPr>
          <a:xfrm>
            <a:off x="3203640" y="1557360"/>
            <a:ext cx="5309640" cy="4525200"/>
          </a:xfrm>
          <a:prstGeom prst="rect">
            <a:avLst/>
          </a:prstGeom>
          <a:ln w="0">
            <a:noFill/>
          </a:ln>
        </p:spPr>
      </p:pic>
      <p:sp>
        <p:nvSpPr>
          <p:cNvPr id="105" name="TextBox 7"/>
          <p:cNvSpPr/>
          <p:nvPr/>
        </p:nvSpPr>
        <p:spPr>
          <a:xfrm>
            <a:off x="250920" y="1700280"/>
            <a:ext cx="2807640" cy="411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This spreadsheet was imported directly from Excel 2007 into a Google spreadsheet.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All Excel formatting and  formulas (including VLOOKUP) worked normally.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50920" y="260280"/>
            <a:ext cx="3466440" cy="63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Google Forms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07" name="Picture 5" descr=""/>
          <p:cNvPicPr/>
          <p:nvPr/>
        </p:nvPicPr>
        <p:blipFill>
          <a:blip r:embed="rId1"/>
          <a:stretch/>
        </p:blipFill>
        <p:spPr>
          <a:xfrm>
            <a:off x="2409840" y="1190520"/>
            <a:ext cx="6733440" cy="5666760"/>
          </a:xfrm>
          <a:prstGeom prst="rect">
            <a:avLst/>
          </a:prstGeom>
          <a:ln w="0">
            <a:noFill/>
          </a:ln>
        </p:spPr>
      </p:pic>
      <p:sp>
        <p:nvSpPr>
          <p:cNvPr id="108" name="TextBox 7"/>
          <p:cNvSpPr/>
          <p:nvPr/>
        </p:nvSpPr>
        <p:spPr>
          <a:xfrm>
            <a:off x="250920" y="1241280"/>
            <a:ext cx="2160000" cy="502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Using Google Forms for students to fill in their personal learning goals online.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They used to fill in paper forms by hand, which were slowly typed up by hired help.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Data can be saved to an online  spreadsheet and imported directly into a reporting database.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Google Presentations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10" name="Picture 2" descr=""/>
          <p:cNvPicPr/>
          <p:nvPr/>
        </p:nvPicPr>
        <p:blipFill>
          <a:blip r:embed="rId1"/>
          <a:stretch/>
        </p:blipFill>
        <p:spPr>
          <a:xfrm>
            <a:off x="2843280" y="1643040"/>
            <a:ext cx="6109560" cy="4525200"/>
          </a:xfrm>
          <a:prstGeom prst="rect">
            <a:avLst/>
          </a:prstGeom>
          <a:ln w="0">
            <a:noFill/>
          </a:ln>
        </p:spPr>
      </p:pic>
      <p:sp>
        <p:nvSpPr>
          <p:cNvPr id="111" name="TextBox 4"/>
          <p:cNvSpPr/>
          <p:nvPr/>
        </p:nvSpPr>
        <p:spPr>
          <a:xfrm>
            <a:off x="154080" y="1916280"/>
            <a:ext cx="2591640" cy="40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This is the slideshow you’re currently watching after being imported from Powerpoint 2007 into Google Presentations.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Google does currently lack advanced features like transitions and fancy text formatting.</a:t>
            </a: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44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Benefits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97200" y="880200"/>
            <a:ext cx="8902800" cy="361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 problems with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app version compatibility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– e.g. Word 2003 trying to open a Word 2007 document.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Saves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storage space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on local PC - no local software or documents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1469880" y="3060000"/>
            <a:ext cx="6090120" cy="378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850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Benefits to Users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268280"/>
            <a:ext cx="8228880" cy="4857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Only need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cheap, low-powered computer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since all processing is done remotely.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Don’t need lots of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RAM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Only need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small SSD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since storage is online.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Better computer performance since fewer apps need to run locally at the same time: they’re being run in the cloud.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850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Benefits to Users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268280"/>
            <a:ext cx="8228880" cy="4857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Even if you’re paying to ‘rent’ cloud software, it’s probably cheaper than buying office suites since you pay for the apps you need. 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You don’t have to buy an entire suite only to use 2 apps in it.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19" name="Picture 3" descr=""/>
          <p:cNvPicPr/>
          <p:nvPr/>
        </p:nvPicPr>
        <p:blipFill>
          <a:blip r:embed="rId1"/>
          <a:stretch/>
        </p:blipFill>
        <p:spPr>
          <a:xfrm>
            <a:off x="4429440" y="3722400"/>
            <a:ext cx="4714560" cy="313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850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Benefits to Users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268280"/>
            <a:ext cx="8228880" cy="4857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be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free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to use (Google) – no software to buy.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 software to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update or patch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etc.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choose ‘Pay As You Go’ plans for cents per hour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Software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updates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are automatic.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Excellent for teams for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collaboration and knowledge sharing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7720" cy="921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What is ‘cloud computing?’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324000" y="1268280"/>
            <a:ext cx="8603640" cy="4968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Doing ICT without applications (e.g. word processor, spreadsheet, slideshows, database) installed on the local computer.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Software is on the internet and accessed through a web browser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Apps are run on internet-based servers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Documents are saved on the internet rather than locally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Benefits to users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access documents anywhere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there is an internet connection.  No more “Oops. I forgot to copy that document to my laptop before I left...”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Backups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are done for you.  Google apps even saves your work every few seconds so it can’t be lost.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Benefits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Integrated tools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in Google, e.g. Contacts/mail/chat/calendar/VoIP work together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You are no longer tethered to a single computer: you can move to any device that has an internet connection and continue work from where you left off.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More Benefits to Users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7200" y="1268280"/>
            <a:ext cx="8228880" cy="4857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Makes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real-time document sharing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possible and easy: no more emailing versions of documents back and forth.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Several people can edit the same document at the same time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Unwanted edits can be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rolled back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Google forms allows easy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data acquisition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via easily-built email or web forms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Drawbacks for Users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145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Can’t access documents or do work without an internet connection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2585880" y="2962080"/>
            <a:ext cx="3894120" cy="351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Drawbacks for Users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slow internet connection can make cloud computing painfully slow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Who knows what is being done with your documents and data?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Do you own your intellectual property?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Will your content be mined to create user-directed advertising or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personalised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spam?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Disadvantages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Software quality or functionality may not be as good as traditional installed software (e.g. Compare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Powerpoint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with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Google Presentations’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basic features)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But online tools are maturing rapidly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Drawbacks for Users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1200" y="1125360"/>
            <a:ext cx="8228880" cy="47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Are confidential documents safe? You cannot control the security of them.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Who is reading / copying them?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Do hackers have access?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Does the cloud supplier offer decent (or any) encryption?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137" name="Picture 4" descr=""/>
          <p:cNvPicPr/>
          <p:nvPr/>
        </p:nvPicPr>
        <p:blipFill>
          <a:blip r:embed="rId1"/>
          <a:stretch/>
        </p:blipFill>
        <p:spPr>
          <a:xfrm>
            <a:off x="6804000" y="4714920"/>
            <a:ext cx="2133000" cy="214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Drawbacks for Users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-10800" y="1377360"/>
            <a:ext cx="9190800" cy="276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If you delete a document, is it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really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deleted forever? Or is it archived somewhere...?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You must trust in the honesty, competence and effectiveness of the cloud host.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1980000" y="4644000"/>
            <a:ext cx="3960000" cy="1440000"/>
          </a:xfrm>
          <a:custGeom>
            <a:avLst/>
            <a:gdLst/>
            <a:ahLst/>
            <a:rect l="0" t="0" r="r" b="b"/>
            <a:pathLst>
              <a:path w="11002" h="4001">
                <a:moveTo>
                  <a:pt x="0" y="1000"/>
                </a:moveTo>
                <a:lnTo>
                  <a:pt x="8250" y="1000"/>
                </a:lnTo>
                <a:lnTo>
                  <a:pt x="8250" y="0"/>
                </a:lnTo>
                <a:lnTo>
                  <a:pt x="11001" y="2000"/>
                </a:lnTo>
                <a:lnTo>
                  <a:pt x="8250" y="4000"/>
                </a:lnTo>
                <a:lnTo>
                  <a:pt x="8250" y="3000"/>
                </a:lnTo>
                <a:lnTo>
                  <a:pt x="0" y="3000"/>
                </a:lnTo>
                <a:lnTo>
                  <a:pt x="0" y="100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800" spc="-1" strike="noStrike">
                <a:latin typeface="Arial"/>
              </a:rPr>
              <a:t>Would you trust </a:t>
            </a:r>
            <a:r>
              <a:rPr b="1" lang="en-AU" sz="1800" spc="-1" strike="noStrike">
                <a:latin typeface="Arial"/>
              </a:rPr>
              <a:t>your</a:t>
            </a:r>
            <a:r>
              <a:rPr b="0" lang="en-AU" sz="1800" spc="-1" strike="noStrike">
                <a:latin typeface="Arial"/>
              </a:rPr>
              <a:t> diary with this man?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6120720" y="3825720"/>
            <a:ext cx="3059280" cy="303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Drawbacks for Users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341360"/>
            <a:ext cx="8228880" cy="47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If you create a document in a proprietary cloud software tool, can the document be read by other software packages?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you import/export data between the cloud software and other software?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May have limited online storage space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Drawbacks for Users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5" name=""/>
          <p:cNvSpPr txBox="1"/>
          <p:nvPr/>
        </p:nvSpPr>
        <p:spPr>
          <a:xfrm>
            <a:off x="744840" y="1416960"/>
            <a:ext cx="7535160" cy="4161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What happens to your data if your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cloud supplier goes broke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or sells out to a different company?</a:t>
            </a:r>
            <a:endParaRPr b="0" lang="en-AU" sz="32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AU" sz="32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What do you do if your cloud host goes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offline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for hours or days due to DDOS/ransomware attacks, malware, cable outages etc?</a:t>
            </a:r>
            <a:endParaRPr b="0" lang="en-AU" sz="32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AU" sz="32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7720" cy="921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What is ‘cloud computing?’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7560" y="1398960"/>
            <a:ext cx="9143640" cy="478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1440000" y="2520000"/>
            <a:ext cx="5629680" cy="3200400"/>
          </a:xfrm>
          <a:prstGeom prst="rect">
            <a:avLst/>
          </a:prstGeom>
          <a:ln w="0">
            <a:noFill/>
          </a:ln>
        </p:spPr>
      </p:pic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Drawbacks for Users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8" name=""/>
          <p:cNvSpPr txBox="1"/>
          <p:nvPr/>
        </p:nvSpPr>
        <p:spPr>
          <a:xfrm>
            <a:off x="744840" y="1416960"/>
            <a:ext cx="7535160" cy="2126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What happens if your cloud supplier suddenly decides you’ve violated their terms of acceptable usage and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cancels your account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without warning?</a:t>
            </a:r>
            <a:endParaRPr b="0" lang="en-A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/>
          </p:nvPr>
        </p:nvSpPr>
        <p:spPr>
          <a:xfrm>
            <a:off x="468360" y="1628640"/>
            <a:ext cx="8228880" cy="168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by Mark Kelly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vcedata.com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50" name="TextBox 3"/>
          <p:cNvSpPr/>
          <p:nvPr/>
        </p:nvSpPr>
        <p:spPr>
          <a:xfrm>
            <a:off x="428760" y="3500280"/>
            <a:ext cx="835740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endParaRPr b="0" lang="en-A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7480" y="0"/>
            <a:ext cx="8228880" cy="980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A change of paradigm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924360" y="907920"/>
            <a:ext cx="5218920" cy="594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Original computers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: mainframes ran programs for dumb terminals.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Workstations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: run locally-installed software independent of other computers.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Cloud computing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: use a web browser to watch software being run on servers on the internet.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85" name="Picture 4" descr=""/>
          <p:cNvPicPr/>
          <p:nvPr/>
        </p:nvPicPr>
        <p:blipFill>
          <a:blip r:embed="rId1"/>
          <a:stretch/>
        </p:blipFill>
        <p:spPr>
          <a:xfrm>
            <a:off x="0" y="1484280"/>
            <a:ext cx="3809160" cy="370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7480" y="0"/>
            <a:ext cx="8228880" cy="980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2800" spc="-1" strike="noStrike">
                <a:solidFill>
                  <a:srgbClr val="ff0000"/>
                </a:solidFill>
                <a:latin typeface="Calibri"/>
              </a:rPr>
              <a:t>A change of paradigm</a:t>
            </a:r>
            <a:br/>
            <a:r>
              <a:rPr b="0" lang="en-AU" sz="4000" spc="-1" strike="noStrike">
                <a:solidFill>
                  <a:srgbClr val="ff0000"/>
                </a:solidFill>
                <a:latin typeface="Calibri"/>
              </a:rPr>
              <a:t>Accessibility Everywhere, Everywhen</a:t>
            </a:r>
            <a:endParaRPr b="0" lang="en-AU" sz="40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7560" y="853200"/>
            <a:ext cx="9143640" cy="5882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921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Providers of cloud computing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125000"/>
            <a:ext cx="8686080" cy="5616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Google 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(free Google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Apps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, Google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Docs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gMail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Microsoft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Azure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(subscribe or pay as you go)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Adobe Creative Cloud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IBM Cloud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HP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Amazon Web Services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Alibaba Cloud (in China)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Dell, HP, Cisco etc etc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90" name="Picture 2" descr=""/>
          <p:cNvPicPr/>
          <p:nvPr/>
        </p:nvPicPr>
        <p:blipFill>
          <a:blip r:embed="rId1"/>
          <a:stretch/>
        </p:blipFill>
        <p:spPr>
          <a:xfrm>
            <a:off x="6156360" y="2852640"/>
            <a:ext cx="2199600" cy="207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850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Benefits to Organisations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68280"/>
            <a:ext cx="8228880" cy="4857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Less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ICT infrastructure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(servers etc) for organisations to buy and maintain since all the processing is farmed out to the cloud.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Fewer technicians needed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Less equipment maintenance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Less chance of equipment / service failure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Benefits to Organisations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271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Better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collaboration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through document sharing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Platform-independence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: use exactly the same apps on Windows, Mac, Linux, Android, iPhone, tablets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850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Benefits to Organisations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360" y="1179720"/>
            <a:ext cx="9143640" cy="512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Application>LibreOffice/7.2.2.2$Windows_X86_64 LibreOffice_project/02b2acce88a210515b4a5bb2e46cbfb63fe97d56</Application>
  <AppVersion>15.0000</AppVersion>
  <Words>1040</Words>
  <Paragraphs>130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2022-02-07T10:26:59Z</dcterms:modified>
  <cp:revision>33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28</vt:i4>
  </property>
</Properties>
</file>